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  <p:sldMasterId id="2147483749" r:id="rId2"/>
  </p:sldMasterIdLst>
  <p:notesMasterIdLst>
    <p:notesMasterId r:id="rId7"/>
  </p:notesMasterIdLst>
  <p:handoutMasterIdLst>
    <p:handoutMasterId r:id="rId8"/>
  </p:handoutMasterIdLst>
  <p:sldIdLst>
    <p:sldId id="377" r:id="rId3"/>
    <p:sldId id="384" r:id="rId4"/>
    <p:sldId id="385" r:id="rId5"/>
    <p:sldId id="382" r:id="rId6"/>
  </p:sldIdLst>
  <p:sldSz cx="9144000" cy="6858000" type="screen4x3"/>
  <p:notesSz cx="6797675" cy="9928225"/>
  <p:defaultTextStyle>
    <a:defPPr>
      <a:defRPr lang="en-AU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25C610A-AD44-4842-B566-F61E54D5258E}">
          <p14:sldIdLst/>
        </p14:section>
        <p14:section name="Untitled Section" id="{21BC815E-E313-446A-A169-BB945CD897A4}">
          <p14:sldIdLst/>
        </p14:section>
        <p14:section name="Untitled Section" id="{4D8A411B-E4C6-411A-99DC-AF53221C66A4}">
          <p14:sldIdLst>
            <p14:sldId id="377"/>
            <p14:sldId id="384"/>
            <p14:sldId id="385"/>
            <p14:sldId id="3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280" autoAdjust="0"/>
  </p:normalViewPr>
  <p:slideViewPr>
    <p:cSldViewPr snapToGrid="0" snapToObjects="1">
      <p:cViewPr varScale="1">
        <p:scale>
          <a:sx n="110" d="100"/>
          <a:sy n="110" d="100"/>
        </p:scale>
        <p:origin x="1596" y="1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4002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598C3-579E-46E3-8C8B-B4EFE4FA6222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FC059-68B7-471C-BC5F-07A001DFD01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87680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C43D82-B7EB-4953-9995-0B7B50E1D2D6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D14823-33D4-49F9-896B-6DC66A434A4F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862781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3471268C-0635-4BD7-9B43-8E160DA1C23A}" type="datetimeFigureOut">
              <a:rPr lang="en-AU" altLang="en-US"/>
              <a:pPr>
                <a:defRPr/>
              </a:pPr>
              <a:t>3/07/2019</a:t>
            </a:fld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01760189-67A9-42FD-8F46-46DA2F718CE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DEC0A28-3DE4-4095-BC3F-619D39457FE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8650" y="168914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58EB7B5-EBEA-4771-ACA6-564C3D4667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68914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8550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80608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38477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81494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6207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71800" y="4572000"/>
            <a:ext cx="4572000" cy="1447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rgbClr val="0C67BC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950955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50492-18C9-4AC5-924C-96C6A03B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029E80-6EC5-4CC9-9BF2-FF4A6DADC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787DA6-1EEF-4525-8780-6DFC0644C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37038-93DC-4951-89E2-F5453E3F8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396796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750492-18C9-4AC5-924C-96C6A03BA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029E80-6EC5-4CC9-9BF2-FF4A6DADCF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787DA6-1EEF-4525-8780-6DFC0644C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37038-93DC-4951-89E2-F5453E3F8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1087CF64-8941-435E-8D27-3277BBE0D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5893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3471268C-0635-4BD7-9B43-8E160DA1C23A}" type="datetimeFigureOut">
              <a:rPr lang="en-AU" altLang="en-US"/>
              <a:pPr>
                <a:defRPr/>
              </a:pPr>
              <a:t>3/07/2019</a:t>
            </a:fld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01760189-67A9-42FD-8F46-46DA2F718CE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DEC0A28-3DE4-4095-BC3F-619D39457FE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8650" y="168914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58EB7B5-EBEA-4771-ACA6-564C3D4667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68914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2799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3471268C-0635-4BD7-9B43-8E160DA1C23A}" type="datetimeFigureOut">
              <a:rPr lang="en-AU" altLang="en-US"/>
              <a:pPr>
                <a:defRPr/>
              </a:pPr>
              <a:t>3/07/2019</a:t>
            </a:fld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01760189-67A9-42FD-8F46-46DA2F718CE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DEC0A28-3DE4-4095-BC3F-619D39457FE0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28650" y="168914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58EB7B5-EBEA-4771-ACA6-564C3D4667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68914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2530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3471268C-0635-4BD7-9B43-8E160DA1C23A}" type="datetimeFigureOut">
              <a:rPr lang="en-AU" altLang="en-US"/>
              <a:pPr>
                <a:defRPr/>
              </a:pPr>
              <a:t>3/07/2019</a:t>
            </a:fld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01760189-67A9-42FD-8F46-46DA2F718CE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</p:spTree>
    <p:extLst>
      <p:ext uri="{BB962C8B-B14F-4D97-AF65-F5344CB8AC3E}">
        <p14:creationId xmlns:p14="http://schemas.microsoft.com/office/powerpoint/2010/main" val="1322417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62214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AU"/>
              <a:t>Click to edit Master 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3471268C-0635-4BD7-9B43-8E160DA1C23A}" type="datetimeFigureOut">
              <a:rPr lang="en-AU" altLang="en-US"/>
              <a:pPr>
                <a:defRPr/>
              </a:pPr>
              <a:t>3/07/2019</a:t>
            </a:fld>
            <a:endParaRPr lang="en-AU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mtClean="0"/>
            </a:lvl1pPr>
          </a:lstStyle>
          <a:p>
            <a:pPr>
              <a:defRPr/>
            </a:pPr>
            <a:fld id="{01760189-67A9-42FD-8F46-46DA2F718CE0}" type="slidenum">
              <a:rPr lang="en-AU" altLang="en-US"/>
              <a:pPr>
                <a:defRPr/>
              </a:pPr>
              <a:t>‹#›</a:t>
            </a:fld>
            <a:endParaRPr lang="en-AU" altLang="en-US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5597824-02CE-413D-B656-92B2D7EEAE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61731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186273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971800" y="4572000"/>
            <a:ext cx="4572000" cy="1447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>
                <a:solidFill>
                  <a:srgbClr val="0C67BC"/>
                </a:solidFill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217809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2335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9710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18734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86015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3870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5F26A-EAC2-4715-B984-87D4ACDBB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9593C0-D3F1-46FA-A812-B23D09E24E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CA091B-C137-4266-BDA7-D8D58C67C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C6B8E2-2E2C-469A-A7E7-C669B880E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8541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41681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3FEE1-6044-4B8E-A98D-C47239D23F60}" type="datetimeFigureOut">
              <a:rPr lang="en-AU" smtClean="0"/>
              <a:t>3/07/2019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A1F7EB-FEE0-46A9-981A-7C9CEE6493E8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85766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45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6" r:id="rId15"/>
    <p:sldLayoutId id="2147483753" r:id="rId16"/>
    <p:sldLayoutId id="214748374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JC_Brand_PowerpointSlide_Content_White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186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2" r:id="rId2"/>
    <p:sldLayoutId id="2147483754" r:id="rId3"/>
    <p:sldLayoutId id="2147483751" r:id="rId4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MS PGothic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foodquailtyau@jennycraig.com,au" TargetMode="Externa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foodqualityau@cjc.com" TargetMode="Externa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7300" y="1420585"/>
            <a:ext cx="6613071" cy="2667001"/>
          </a:xfrm>
        </p:spPr>
        <p:txBody>
          <a:bodyPr/>
          <a:lstStyle/>
          <a:p>
            <a:pPr marL="0" indent="0" algn="ctr">
              <a:buNone/>
            </a:pPr>
            <a:r>
              <a:rPr lang="en-AU" sz="3600" u="sng" dirty="0"/>
              <a:t>FQR Refresh Training </a:t>
            </a:r>
          </a:p>
          <a:p>
            <a:pPr marL="0" indent="0" algn="ctr">
              <a:buNone/>
            </a:pPr>
            <a:endParaRPr lang="en-AU" sz="3600" u="sng" dirty="0"/>
          </a:p>
          <a:p>
            <a:pPr marL="0" indent="0" algn="ctr">
              <a:buNone/>
            </a:pPr>
            <a:r>
              <a:rPr lang="en-AU" sz="3600" u="sng" dirty="0"/>
              <a:t>June 2019</a:t>
            </a:r>
            <a:br>
              <a:rPr lang="en-AU" sz="4000" b="1" dirty="0"/>
            </a:br>
            <a:endParaRPr lang="en-AU" sz="4000" b="1" dirty="0"/>
          </a:p>
          <a:p>
            <a:pPr marL="0" indent="0">
              <a:buNone/>
            </a:pPr>
            <a:endParaRPr lang="en-AU" sz="4000" b="1" dirty="0"/>
          </a:p>
          <a:p>
            <a:pPr marL="0" indent="0">
              <a:buNone/>
            </a:pPr>
            <a:endParaRPr lang="en-AU" sz="4000" dirty="0"/>
          </a:p>
          <a:p>
            <a:pPr marL="0" indent="0">
              <a:buNone/>
            </a:pPr>
            <a:br>
              <a:rPr lang="en-AU" sz="1600" b="1" dirty="0"/>
            </a:b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2699137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9183"/>
          </a:xfrm>
        </p:spPr>
        <p:txBody>
          <a:bodyPr/>
          <a:lstStyle/>
          <a:p>
            <a:r>
              <a:rPr lang="en-AU" sz="3200" b="1" dirty="0"/>
              <a:t>Food Quality Reports (FQR)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046116"/>
            <a:ext cx="7886700" cy="4592483"/>
          </a:xfrm>
        </p:spPr>
        <p:txBody>
          <a:bodyPr/>
          <a:lstStyle/>
          <a:p>
            <a:r>
              <a:rPr lang="en-AU" sz="1600" b="1" u="sng" dirty="0"/>
              <a:t>WHY DO YOU NEED TO FILL IN A FQR?</a:t>
            </a:r>
            <a:r>
              <a:rPr lang="en-AU" sz="1600" b="1" dirty="0"/>
              <a:t> </a:t>
            </a:r>
          </a:p>
          <a:p>
            <a:pPr lvl="1"/>
            <a:r>
              <a:rPr lang="en-AU" sz="1600" i="1" dirty="0"/>
              <a:t>This information helps Quality Assurance Team respond to Members efficiently, to notify our suppliers of the issue and for trending purposes to determine if further escalation is required .</a:t>
            </a:r>
          </a:p>
          <a:p>
            <a:pPr marL="457200" lvl="1" indent="0">
              <a:buNone/>
            </a:pPr>
            <a:endParaRPr lang="en-AU" sz="1600" dirty="0"/>
          </a:p>
          <a:p>
            <a:r>
              <a:rPr lang="en-AU" sz="1600" dirty="0"/>
              <a:t>A PDF copy of the updated FQR Form is available on Centre Public/Nutrition Food and Quality/11. Food Safety Program. The latest version is Revision #007, dated 14/06/19.  Please ensure that you use the latest version.</a:t>
            </a:r>
          </a:p>
          <a:p>
            <a:pPr marL="0" indent="0">
              <a:buNone/>
            </a:pPr>
            <a:r>
              <a:rPr lang="en-AU" sz="1600" dirty="0"/>
              <a:t>  </a:t>
            </a:r>
          </a:p>
          <a:p>
            <a:r>
              <a:rPr lang="en-AU" sz="1600" dirty="0"/>
              <a:t>Centres please ensure you type straight into the fields onto the form (instead of hand writing) so that it is easier for the Food Quality Team to read the information.</a:t>
            </a:r>
          </a:p>
          <a:p>
            <a:endParaRPr lang="en-AU" sz="1600" dirty="0"/>
          </a:p>
          <a:p>
            <a:r>
              <a:rPr lang="en-AU" sz="1600" dirty="0"/>
              <a:t>All Member, Centre and Home Delivery feedback to be reported on a FQR form and emailed to </a:t>
            </a:r>
            <a:r>
              <a:rPr lang="en-AU" sz="1600" dirty="0" err="1">
                <a:hlinkClick r:id="rId2"/>
              </a:rPr>
              <a:t>foodquailtyau@jennycraig.com,au</a:t>
            </a:r>
            <a:r>
              <a:rPr lang="en-AU" sz="1600" dirty="0"/>
              <a:t> . </a:t>
            </a:r>
          </a:p>
          <a:p>
            <a:pPr marL="0" indent="0">
              <a:buNone/>
            </a:pPr>
            <a:endParaRPr lang="en-AU" sz="1600" dirty="0"/>
          </a:p>
          <a:p>
            <a:r>
              <a:rPr lang="en-AU" sz="1600" dirty="0"/>
              <a:t>Centres do not need to post FQR once emailed.</a:t>
            </a:r>
          </a:p>
          <a:p>
            <a:endParaRPr lang="en-AU" sz="1600" dirty="0"/>
          </a:p>
          <a:p>
            <a:endParaRPr lang="en-AU" sz="1600" dirty="0"/>
          </a:p>
          <a:p>
            <a:pPr marL="0" indent="0">
              <a:buNone/>
            </a:pPr>
            <a:endParaRPr lang="en-AU" sz="1600" dirty="0"/>
          </a:p>
          <a:p>
            <a:pPr marL="0" indent="0">
              <a:buNone/>
            </a:pPr>
            <a:endParaRPr lang="en-AU" sz="1600" dirty="0"/>
          </a:p>
        </p:txBody>
      </p:sp>
    </p:spTree>
    <p:extLst>
      <p:ext uri="{BB962C8B-B14F-4D97-AF65-F5344CB8AC3E}">
        <p14:creationId xmlns:p14="http://schemas.microsoft.com/office/powerpoint/2010/main" val="3341890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9183"/>
          </a:xfrm>
        </p:spPr>
        <p:txBody>
          <a:bodyPr/>
          <a:lstStyle/>
          <a:p>
            <a:r>
              <a:rPr lang="en-AU" sz="3200" b="1" dirty="0"/>
              <a:t>Food Quality Reports (FQR)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85156"/>
            <a:ext cx="7886700" cy="4840878"/>
          </a:xfrm>
        </p:spPr>
        <p:txBody>
          <a:bodyPr/>
          <a:lstStyle/>
          <a:p>
            <a:r>
              <a:rPr lang="en-AU" sz="1600" dirty="0"/>
              <a:t>Foreign object samples (E.g. rubber, metal, wood, stone, etc.) should be returned to Quality Assurance Team head office without delay via the following methods. </a:t>
            </a:r>
          </a:p>
          <a:p>
            <a:endParaRPr lang="en-AU" sz="1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AU" sz="1200" b="1" u="sng" dirty="0"/>
              <a:t>AUS CENTRES</a:t>
            </a:r>
            <a:r>
              <a:rPr lang="en-AU" sz="1200" dirty="0"/>
              <a:t>: </a:t>
            </a:r>
          </a:p>
          <a:p>
            <a:pPr marL="0" indent="0">
              <a:buNone/>
            </a:pPr>
            <a:r>
              <a:rPr lang="en-AU" sz="1200" dirty="0"/>
              <a:t>	Reply Paid 61587</a:t>
            </a:r>
          </a:p>
          <a:p>
            <a:pPr marL="0" indent="0">
              <a:buNone/>
            </a:pPr>
            <a:r>
              <a:rPr lang="en-AU" sz="1200" dirty="0"/>
              <a:t>	Jenny Craig </a:t>
            </a:r>
          </a:p>
          <a:p>
            <a:pPr marL="0" indent="0">
              <a:buNone/>
            </a:pPr>
            <a:r>
              <a:rPr lang="en-AU" sz="1200" dirty="0"/>
              <a:t>	QA Team</a:t>
            </a:r>
          </a:p>
          <a:p>
            <a:pPr marL="0" indent="0">
              <a:buNone/>
            </a:pPr>
            <a:r>
              <a:rPr lang="en-AU" sz="1200" dirty="0"/>
              <a:t>	Level 1, 464 St Kilda Rd</a:t>
            </a:r>
          </a:p>
          <a:p>
            <a:pPr marL="0" indent="0">
              <a:buNone/>
            </a:pPr>
            <a:r>
              <a:rPr lang="en-AU" sz="1200" dirty="0"/>
              <a:t>	Melbourne VIC 3004</a:t>
            </a:r>
          </a:p>
          <a:p>
            <a:pPr marL="0" indent="0">
              <a:buNone/>
            </a:pPr>
            <a:endParaRPr lang="en-AU" sz="1200" u="sng" dirty="0"/>
          </a:p>
          <a:p>
            <a:pPr>
              <a:buFont typeface="Wingdings" panose="05000000000000000000" pitchFamily="2" charset="2"/>
              <a:buChar char="Ø"/>
            </a:pPr>
            <a:r>
              <a:rPr lang="en-AU" sz="1200" b="1" u="sng" dirty="0"/>
              <a:t>NZ CENTRES</a:t>
            </a:r>
            <a:r>
              <a:rPr lang="en-AU" sz="1200" dirty="0"/>
              <a:t>:</a:t>
            </a:r>
          </a:p>
          <a:p>
            <a:pPr marL="0" indent="0">
              <a:buNone/>
            </a:pPr>
            <a:r>
              <a:rPr lang="en-AU" sz="1200" dirty="0"/>
              <a:t>	Please return foreign object samples to Joanna Cooper</a:t>
            </a:r>
            <a:endParaRPr lang="en-AU" sz="800" dirty="0"/>
          </a:p>
          <a:p>
            <a:pPr marL="0" indent="0">
              <a:buNone/>
            </a:pPr>
            <a:endParaRPr lang="en-AU" sz="1600" dirty="0"/>
          </a:p>
          <a:p>
            <a:r>
              <a:rPr lang="en-AU" sz="1600" dirty="0"/>
              <a:t>All complaints that allege a serious illness or injury associated with a Jenny Craig product should be managed with high priority and Quality Assurance Team must be notified with a FQR. </a:t>
            </a:r>
          </a:p>
          <a:p>
            <a:pPr marL="0" indent="0">
              <a:buNone/>
            </a:pPr>
            <a:endParaRPr lang="en-AU" sz="1600" dirty="0"/>
          </a:p>
          <a:p>
            <a:r>
              <a:rPr lang="en-AU" sz="1600" dirty="0"/>
              <a:t>Any quality issues that members report relating to Home Delivery of Food in polystyrene eskies must now be reported on the FQR Form.</a:t>
            </a:r>
          </a:p>
        </p:txBody>
      </p:sp>
    </p:spTree>
    <p:extLst>
      <p:ext uri="{BB962C8B-B14F-4D97-AF65-F5344CB8AC3E}">
        <p14:creationId xmlns:p14="http://schemas.microsoft.com/office/powerpoint/2010/main" val="4104282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Questions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28650" y="1506609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AU" sz="2000" dirty="0"/>
              <a:t>If you have any other questions please feel free to contact Quality Team (Anthony Broomhead and Angela Lim) – happy to help and discuss. </a:t>
            </a:r>
          </a:p>
          <a:p>
            <a:pPr marL="0" indent="0">
              <a:buNone/>
            </a:pPr>
            <a:endParaRPr lang="en-AU" sz="2000" dirty="0"/>
          </a:p>
          <a:p>
            <a:pPr marL="0" indent="0">
              <a:buNone/>
            </a:pPr>
            <a:r>
              <a:rPr lang="en-AU" sz="2000" dirty="0"/>
              <a:t>Email queries to </a:t>
            </a:r>
            <a:r>
              <a:rPr lang="en-AU" sz="2000" dirty="0">
                <a:hlinkClick r:id="rId2"/>
              </a:rPr>
              <a:t>foodqualityau@jennycraig.com.au</a:t>
            </a:r>
            <a:endParaRPr lang="en-AU" sz="2000" dirty="0"/>
          </a:p>
          <a:p>
            <a:pPr marL="0" indent="0">
              <a:buNone/>
            </a:pPr>
            <a:r>
              <a:rPr lang="en-AU" sz="2000" dirty="0"/>
              <a:t>	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58740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Conference Karen's preso draft 1</Template>
  <TotalTime>5666</TotalTime>
  <Words>247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Wingdings</vt:lpstr>
      <vt:lpstr>Office Theme</vt:lpstr>
      <vt:lpstr>Custom Design</vt:lpstr>
      <vt:lpstr>PowerPoint Presentation</vt:lpstr>
      <vt:lpstr>Food Quality Reports (FQR)</vt:lpstr>
      <vt:lpstr>Food Quality Reports (FQR)</vt:lpstr>
      <vt:lpstr>Questions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Barber</dc:creator>
  <cp:lastModifiedBy>Anthony Broomhead</cp:lastModifiedBy>
  <cp:revision>239</cp:revision>
  <cp:lastPrinted>2017-02-05T22:39:02Z</cp:lastPrinted>
  <dcterms:created xsi:type="dcterms:W3CDTF">2017-01-30T04:12:39Z</dcterms:created>
  <dcterms:modified xsi:type="dcterms:W3CDTF">2019-07-03T01:44:29Z</dcterms:modified>
</cp:coreProperties>
</file>